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1" r:id="rId10"/>
    <p:sldId id="266" r:id="rId11"/>
    <p:sldId id="268" r:id="rId12"/>
    <p:sldId id="262" r:id="rId13"/>
    <p:sldId id="269" r:id="rId14"/>
    <p:sldId id="270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1896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liana\Downloads\Ficha%20S&#205;NTESE%20CACHOEIRO%20-%20Simulado%202014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liana\Downloads\Ficha%20S&#205;NTESE%20CACHOEIRO%20-%20Simulado%202014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SIMULADO ENEM</a:t>
            </a:r>
            <a:endParaRPr lang="pt-BR" baseline="0"/>
          </a:p>
          <a:p>
            <a:pPr>
              <a:defRPr/>
            </a:pPr>
            <a:r>
              <a:rPr lang="pt-BR"/>
              <a:t>Percentual de acertos por</a:t>
            </a:r>
            <a:r>
              <a:rPr lang="pt-BR" baseline="0"/>
              <a:t> questão </a:t>
            </a:r>
            <a:r>
              <a:rPr lang="pt-BR"/>
              <a:t>- Área</a:t>
            </a:r>
            <a:r>
              <a:rPr lang="pt-BR" baseline="0"/>
              <a:t> de Matemática</a:t>
            </a:r>
            <a:endParaRPr lang="pt-BR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Matematica!$C$5:$AU$5</c:f>
              <c:strCache>
                <c:ptCount val="45"/>
                <c:pt idx="0">
                  <c:v>Q136</c:v>
                </c:pt>
                <c:pt idx="1">
                  <c:v>Q137</c:v>
                </c:pt>
                <c:pt idx="2">
                  <c:v>Q138</c:v>
                </c:pt>
                <c:pt idx="3">
                  <c:v>Q139</c:v>
                </c:pt>
                <c:pt idx="4">
                  <c:v>Q140</c:v>
                </c:pt>
                <c:pt idx="5">
                  <c:v>Q141</c:v>
                </c:pt>
                <c:pt idx="6">
                  <c:v>Q142</c:v>
                </c:pt>
                <c:pt idx="7">
                  <c:v>Q143</c:v>
                </c:pt>
                <c:pt idx="8">
                  <c:v>Q144</c:v>
                </c:pt>
                <c:pt idx="9">
                  <c:v>Q145</c:v>
                </c:pt>
                <c:pt idx="10">
                  <c:v>Q146</c:v>
                </c:pt>
                <c:pt idx="11">
                  <c:v>Q147</c:v>
                </c:pt>
                <c:pt idx="12">
                  <c:v>Q148</c:v>
                </c:pt>
                <c:pt idx="13">
                  <c:v>Q149</c:v>
                </c:pt>
                <c:pt idx="14">
                  <c:v>Q150</c:v>
                </c:pt>
                <c:pt idx="15">
                  <c:v>Q151</c:v>
                </c:pt>
                <c:pt idx="16">
                  <c:v>Q152</c:v>
                </c:pt>
                <c:pt idx="17">
                  <c:v>Q153</c:v>
                </c:pt>
                <c:pt idx="18">
                  <c:v>Q154</c:v>
                </c:pt>
                <c:pt idx="19">
                  <c:v>Q155</c:v>
                </c:pt>
                <c:pt idx="20">
                  <c:v>Q156</c:v>
                </c:pt>
                <c:pt idx="21">
                  <c:v>Q157</c:v>
                </c:pt>
                <c:pt idx="22">
                  <c:v>Q158</c:v>
                </c:pt>
                <c:pt idx="23">
                  <c:v>Q159</c:v>
                </c:pt>
                <c:pt idx="24">
                  <c:v>Q160</c:v>
                </c:pt>
                <c:pt idx="25">
                  <c:v>Q161</c:v>
                </c:pt>
                <c:pt idx="26">
                  <c:v>Q162</c:v>
                </c:pt>
                <c:pt idx="27">
                  <c:v>Q163</c:v>
                </c:pt>
                <c:pt idx="28">
                  <c:v>Q164</c:v>
                </c:pt>
                <c:pt idx="29">
                  <c:v>Q165</c:v>
                </c:pt>
                <c:pt idx="30">
                  <c:v>Q166</c:v>
                </c:pt>
                <c:pt idx="31">
                  <c:v>Q167</c:v>
                </c:pt>
                <c:pt idx="32">
                  <c:v>Q168</c:v>
                </c:pt>
                <c:pt idx="33">
                  <c:v>Q169</c:v>
                </c:pt>
                <c:pt idx="34">
                  <c:v>Q170</c:v>
                </c:pt>
                <c:pt idx="35">
                  <c:v>Q171</c:v>
                </c:pt>
                <c:pt idx="36">
                  <c:v>Q172</c:v>
                </c:pt>
                <c:pt idx="37">
                  <c:v>Q173</c:v>
                </c:pt>
                <c:pt idx="38">
                  <c:v>Q174</c:v>
                </c:pt>
                <c:pt idx="39">
                  <c:v>Q175</c:v>
                </c:pt>
                <c:pt idx="40">
                  <c:v>Q176</c:v>
                </c:pt>
                <c:pt idx="41">
                  <c:v>Q177</c:v>
                </c:pt>
                <c:pt idx="42">
                  <c:v>Q178</c:v>
                </c:pt>
                <c:pt idx="43">
                  <c:v>Q179</c:v>
                </c:pt>
                <c:pt idx="44">
                  <c:v>Q180</c:v>
                </c:pt>
              </c:strCache>
            </c:strRef>
          </c:cat>
          <c:val>
            <c:numRef>
              <c:f>Matematica!$C$46:$AU$46</c:f>
              <c:numCache>
                <c:formatCode>0%</c:formatCode>
                <c:ptCount val="45"/>
                <c:pt idx="0">
                  <c:v>0.1010841836734694</c:v>
                </c:pt>
                <c:pt idx="1">
                  <c:v>0.17697704081632659</c:v>
                </c:pt>
                <c:pt idx="2">
                  <c:v>0.14253826530612249</c:v>
                </c:pt>
                <c:pt idx="3">
                  <c:v>0.20344387755102047</c:v>
                </c:pt>
                <c:pt idx="4">
                  <c:v>0.14636479591836737</c:v>
                </c:pt>
                <c:pt idx="5">
                  <c:v>0.1352040816326531</c:v>
                </c:pt>
                <c:pt idx="6">
                  <c:v>0.25701530612244905</c:v>
                </c:pt>
                <c:pt idx="7">
                  <c:v>0.24585459183673472</c:v>
                </c:pt>
                <c:pt idx="8">
                  <c:v>0.17538265306122452</c:v>
                </c:pt>
                <c:pt idx="9">
                  <c:v>0.24107142857142863</c:v>
                </c:pt>
                <c:pt idx="10">
                  <c:v>0.17378826530612249</c:v>
                </c:pt>
                <c:pt idx="11">
                  <c:v>0.17091836734693883</c:v>
                </c:pt>
                <c:pt idx="12">
                  <c:v>0.19642857142857142</c:v>
                </c:pt>
                <c:pt idx="13">
                  <c:v>0.12244897959183672</c:v>
                </c:pt>
                <c:pt idx="14">
                  <c:v>0.15051020408163271</c:v>
                </c:pt>
                <c:pt idx="15">
                  <c:v>0.1329719387755102</c:v>
                </c:pt>
                <c:pt idx="16">
                  <c:v>0.14221938775510209</c:v>
                </c:pt>
                <c:pt idx="17">
                  <c:v>0.12149234693877553</c:v>
                </c:pt>
                <c:pt idx="18">
                  <c:v>0.19132653061224492</c:v>
                </c:pt>
                <c:pt idx="19">
                  <c:v>0.1741071428571429</c:v>
                </c:pt>
                <c:pt idx="20">
                  <c:v>0.14987244897959184</c:v>
                </c:pt>
                <c:pt idx="21">
                  <c:v>0.19355867346938779</c:v>
                </c:pt>
                <c:pt idx="22">
                  <c:v>0.18367346938775511</c:v>
                </c:pt>
                <c:pt idx="23">
                  <c:v>0.10969387755102045</c:v>
                </c:pt>
                <c:pt idx="24">
                  <c:v>0.21364795918367346</c:v>
                </c:pt>
                <c:pt idx="25">
                  <c:v>0.12563775510204081</c:v>
                </c:pt>
                <c:pt idx="26">
                  <c:v>0.1808035714285714</c:v>
                </c:pt>
                <c:pt idx="27">
                  <c:v>0.16358418367346944</c:v>
                </c:pt>
                <c:pt idx="28">
                  <c:v>0.19355867346938779</c:v>
                </c:pt>
                <c:pt idx="29">
                  <c:v>0.19993622448979598</c:v>
                </c:pt>
                <c:pt idx="30">
                  <c:v>0.12691326530612249</c:v>
                </c:pt>
                <c:pt idx="31">
                  <c:v>0.10554846938775508</c:v>
                </c:pt>
                <c:pt idx="32">
                  <c:v>0.10331632653061226</c:v>
                </c:pt>
                <c:pt idx="33">
                  <c:v>9.5982142857142863E-2</c:v>
                </c:pt>
                <c:pt idx="34">
                  <c:v>0.16996173469387757</c:v>
                </c:pt>
                <c:pt idx="35">
                  <c:v>0.12404336734693877</c:v>
                </c:pt>
                <c:pt idx="36">
                  <c:v>0.20631377551020411</c:v>
                </c:pt>
                <c:pt idx="37">
                  <c:v>0.18303571428571427</c:v>
                </c:pt>
                <c:pt idx="38">
                  <c:v>0.15497448979591844</c:v>
                </c:pt>
                <c:pt idx="39">
                  <c:v>0.13105867346938777</c:v>
                </c:pt>
                <c:pt idx="40">
                  <c:v>0.17378826530612249</c:v>
                </c:pt>
                <c:pt idx="41">
                  <c:v>0.14190051020408162</c:v>
                </c:pt>
                <c:pt idx="42">
                  <c:v>0.10809948979591838</c:v>
                </c:pt>
                <c:pt idx="43">
                  <c:v>0.1808035714285714</c:v>
                </c:pt>
                <c:pt idx="44">
                  <c:v>0.17889030612244902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114920448"/>
        <c:axId val="114926336"/>
      </c:barChart>
      <c:catAx>
        <c:axId val="114920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114926336"/>
        <c:crosses val="autoZero"/>
        <c:auto val="1"/>
        <c:lblAlgn val="ctr"/>
        <c:lblOffset val="100"/>
        <c:noMultiLvlLbl val="0"/>
      </c:catAx>
      <c:valAx>
        <c:axId val="11492633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149204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Média de acertos por área de conhecimento</a:t>
            </a:r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MÉDIA!$A$2</c:f>
              <c:strCache>
                <c:ptCount val="1"/>
                <c:pt idx="0">
                  <c:v>Média de acertos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MÉDIA!$B$1:$E$1</c:f>
              <c:strCache>
                <c:ptCount val="4"/>
                <c:pt idx="0">
                  <c:v>Ciências Humanas</c:v>
                </c:pt>
                <c:pt idx="1">
                  <c:v>Ciências da Natureza</c:v>
                </c:pt>
                <c:pt idx="2">
                  <c:v>Linguagens</c:v>
                </c:pt>
                <c:pt idx="3">
                  <c:v>Matemática</c:v>
                </c:pt>
              </c:strCache>
            </c:strRef>
          </c:cat>
          <c:val>
            <c:numRef>
              <c:f>MÉDIA!$B$2:$E$2</c:f>
              <c:numCache>
                <c:formatCode>0%</c:formatCode>
                <c:ptCount val="4"/>
                <c:pt idx="0">
                  <c:v>0.25048491560119468</c:v>
                </c:pt>
                <c:pt idx="1">
                  <c:v>0.16451558777140174</c:v>
                </c:pt>
                <c:pt idx="2">
                  <c:v>11.473214285714285</c:v>
                </c:pt>
                <c:pt idx="3">
                  <c:v>0.16221655328798193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5894912"/>
        <c:axId val="115908992"/>
        <c:axId val="0"/>
      </c:bar3DChart>
      <c:catAx>
        <c:axId val="11589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15908992"/>
        <c:crosses val="autoZero"/>
        <c:auto val="1"/>
        <c:lblAlgn val="ctr"/>
        <c:lblOffset val="100"/>
        <c:noMultiLvlLbl val="0"/>
      </c:catAx>
      <c:valAx>
        <c:axId val="11590899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158949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669B7-1A05-42C7-AF2E-7BE7580100DC}" type="datetimeFigureOut">
              <a:rPr lang="pt-BR" smtClean="0"/>
              <a:pPr/>
              <a:t>26/09/2014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9C76C-E773-4976-9ADA-4711134BDA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Simulado - 2014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Alda Maria Silva Francisco</a:t>
            </a:r>
          </a:p>
          <a:p>
            <a:r>
              <a:rPr lang="pt-BR" dirty="0" smtClean="0"/>
              <a:t>Prof. </a:t>
            </a:r>
            <a:r>
              <a:rPr lang="pt-BR" dirty="0" err="1" smtClean="0"/>
              <a:t>Poliana</a:t>
            </a:r>
            <a:r>
              <a:rPr lang="pt-BR" dirty="0" smtClean="0"/>
              <a:t> Barroso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		</a:t>
            </a:r>
            <a:endParaRPr lang="pt-BR" sz="3000" dirty="0"/>
          </a:p>
          <a:p>
            <a:pPr algn="just">
              <a:buNone/>
            </a:pPr>
            <a:r>
              <a:rPr lang="pt-BR" sz="3000" dirty="0" smtClean="0"/>
              <a:t>		Considerando esse modelo, a quantidade, em mg, do medicamento que havia na corrente sanguínea, ao ser iniciada a administração da dose e o tempo que durou a administração dessa dose, em horas, foram, respectivamente,</a:t>
            </a:r>
          </a:p>
          <a:p>
            <a:pPr algn="just">
              <a:buNone/>
            </a:pPr>
            <a:r>
              <a:rPr lang="pt-BR" sz="3000" dirty="0"/>
              <a:t>	</a:t>
            </a:r>
            <a:r>
              <a:rPr lang="pt-BR" sz="3000" dirty="0" smtClean="0"/>
              <a:t>(A) 5 e 12.</a:t>
            </a:r>
          </a:p>
          <a:p>
            <a:pPr algn="just">
              <a:buNone/>
            </a:pPr>
            <a:r>
              <a:rPr lang="pt-BR" sz="3000" dirty="0"/>
              <a:t>	</a:t>
            </a:r>
            <a:r>
              <a:rPr lang="pt-BR" sz="3000" dirty="0" smtClean="0"/>
              <a:t>(B) 0 e 12.</a:t>
            </a:r>
          </a:p>
          <a:p>
            <a:pPr algn="just">
              <a:buNone/>
            </a:pPr>
            <a:r>
              <a:rPr lang="pt-BR" sz="3000" dirty="0"/>
              <a:t>	</a:t>
            </a:r>
            <a:r>
              <a:rPr lang="pt-BR" sz="3000" dirty="0" smtClean="0"/>
              <a:t>(C) 0 e 3,5.</a:t>
            </a:r>
          </a:p>
          <a:p>
            <a:pPr algn="just">
              <a:buNone/>
            </a:pPr>
            <a:r>
              <a:rPr lang="pt-BR" sz="3000" dirty="0"/>
              <a:t>	</a:t>
            </a:r>
            <a:r>
              <a:rPr lang="pt-BR" sz="3000" dirty="0" smtClean="0"/>
              <a:t>(D) 60 e 12.</a:t>
            </a:r>
          </a:p>
          <a:p>
            <a:pPr algn="just">
              <a:buNone/>
            </a:pPr>
            <a:r>
              <a:rPr lang="pt-BR" sz="3000" dirty="0"/>
              <a:t>	</a:t>
            </a:r>
            <a:r>
              <a:rPr lang="pt-BR" sz="3000" dirty="0" smtClean="0"/>
              <a:t>(E) 60 e 3,5.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Resposta Correta: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Letra (E): 60 e 3,5.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169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14422"/>
            <a:ext cx="8686800" cy="491174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		Uma empresa fabrica </a:t>
            </a:r>
            <a:r>
              <a:rPr lang="pt-BR" dirty="0" err="1" smtClean="0"/>
              <a:t>porta-joias</a:t>
            </a:r>
            <a:r>
              <a:rPr lang="pt-BR" dirty="0" smtClean="0"/>
              <a:t> com a forma de prisma hexagonal regular, com uma tampa no formato de pirâmide regular, como mostrado na figura.</a:t>
            </a:r>
          </a:p>
          <a:p>
            <a:pPr>
              <a:buNone/>
            </a:pPr>
            <a:endParaRPr lang="pt-B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786058"/>
            <a:ext cx="4024702" cy="3842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0079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dirty="0" smtClean="0"/>
              <a:t>		As faces laterais do </a:t>
            </a:r>
            <a:r>
              <a:rPr lang="pt-BR" dirty="0" err="1" smtClean="0"/>
              <a:t>porta-joias</a:t>
            </a:r>
            <a:r>
              <a:rPr lang="pt-BR" dirty="0" smtClean="0"/>
              <a:t> são quadrados de lado medindo 6 cm e a altura da tampa também vale 6 cm. A parte externa das faces laterais do </a:t>
            </a:r>
            <a:r>
              <a:rPr lang="pt-BR" dirty="0" err="1" smtClean="0"/>
              <a:t>porta-joias</a:t>
            </a:r>
            <a:r>
              <a:rPr lang="pt-BR" dirty="0" smtClean="0"/>
              <a:t> e de sua tampa são revestidas com um adesivo especial, sendo necessário determinar a área total revestida para calcular o custo de fabricação do produto. A área da parte revestida, em </a:t>
            </a:r>
            <a:r>
              <a:rPr lang="pt-BR" dirty="0" err="1" smtClean="0"/>
              <a:t>cm²</a:t>
            </a:r>
            <a:r>
              <a:rPr lang="pt-BR" dirty="0" smtClean="0"/>
              <a:t>, é igual a:</a:t>
            </a:r>
          </a:p>
          <a:p>
            <a:pPr algn="just">
              <a:buNone/>
            </a:pPr>
            <a:r>
              <a:rPr lang="pt-BR" dirty="0" smtClean="0"/>
              <a:t>	(A) 72 (3 + √3).</a:t>
            </a:r>
          </a:p>
          <a:p>
            <a:pPr>
              <a:buNone/>
            </a:pPr>
            <a:r>
              <a:rPr lang="pt-BR" dirty="0" smtClean="0"/>
              <a:t>	(B) 36 (6 + √5).</a:t>
            </a:r>
          </a:p>
          <a:p>
            <a:pPr>
              <a:buNone/>
            </a:pPr>
            <a:r>
              <a:rPr lang="pt-BR" dirty="0" smtClean="0"/>
              <a:t>	(C) 108 (2 + √5).</a:t>
            </a:r>
          </a:p>
          <a:p>
            <a:pPr>
              <a:buNone/>
            </a:pPr>
            <a:r>
              <a:rPr lang="pt-BR" dirty="0" smtClean="0"/>
              <a:t>	(D) 27 (8 +√7).</a:t>
            </a:r>
          </a:p>
          <a:p>
            <a:pPr>
              <a:buNone/>
            </a:pPr>
            <a:r>
              <a:rPr lang="pt-BR" dirty="0" smtClean="0"/>
              <a:t>	(E) 54 (4 +√7).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Resposta Correta: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Letra (E): 54 (4 +√7).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14264" y="428580"/>
          <a:ext cx="8929738" cy="6215129"/>
        </p:xfrm>
        <a:graphic>
          <a:graphicData uri="http://schemas.openxmlformats.org/drawingml/2006/table">
            <a:tbl>
              <a:tblPr/>
              <a:tblGrid>
                <a:gridCol w="193232"/>
                <a:gridCol w="1405330"/>
                <a:gridCol w="152245"/>
                <a:gridCol w="152245"/>
                <a:gridCol w="152245"/>
                <a:gridCol w="152245"/>
                <a:gridCol w="152245"/>
                <a:gridCol w="152245"/>
                <a:gridCol w="175666"/>
                <a:gridCol w="187378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75666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52245"/>
                <a:gridCol w="175666"/>
                <a:gridCol w="374755"/>
              </a:tblGrid>
              <a:tr h="153819">
                <a:tc gridSpan="47">
                  <a:txBody>
                    <a:bodyPr/>
                    <a:lstStyle/>
                    <a:p>
                      <a:pPr algn="ctr" fontAlgn="b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SIMULADO ENEM</a:t>
                      </a:r>
                    </a:p>
                  </a:txBody>
                  <a:tcPr marL="3921" marR="3921" marT="3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970">
                <a:tc gridSpan="47">
                  <a:txBody>
                    <a:bodyPr/>
                    <a:lstStyle/>
                    <a:p>
                      <a:pPr algn="ctr" fontAlgn="b"/>
                      <a:r>
                        <a:rPr lang="pt-B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Ficha de correção - Área de Matemática</a:t>
                      </a:r>
                    </a:p>
                  </a:txBody>
                  <a:tcPr marL="3921" marR="3921" marT="3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REGIONAL:</a:t>
                      </a:r>
                    </a:p>
                  </a:txBody>
                  <a:tcPr marL="3921" marR="3921" marT="39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5">
                  <a:txBody>
                    <a:bodyPr/>
                    <a:lstStyle/>
                    <a:p>
                      <a:pPr algn="l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208"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Data do Simulado:</a:t>
                      </a:r>
                    </a:p>
                  </a:txBody>
                  <a:tcPr marL="3921" marR="3921" marT="39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5">
                  <a:txBody>
                    <a:bodyPr/>
                    <a:lstStyle/>
                    <a:p>
                      <a:pPr algn="l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4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 DA ESCOLA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Q136</a:t>
                      </a:r>
                    </a:p>
                  </a:txBody>
                  <a:tcPr marL="3921" marR="3921" marT="3921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Q137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Q138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Q139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Q140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Q141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Q142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Q143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Q144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Q145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Q146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Q147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Q148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Q149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Q150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Q151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Q152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Q153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Q154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Q155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Q156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Q157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Q158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Q159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Q160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Q161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Q162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Q163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Q164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Q165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Q166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Q167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Q168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Q169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Q170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Q171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Q172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Q173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Q174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Q175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Q176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Q177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Q178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Q179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Q180</a:t>
                      </a:r>
                    </a:p>
                  </a:txBody>
                  <a:tcPr marL="3921" marR="3921" marT="392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FERNANDO DE ABREU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CEI ÁTTILA DE ALMEIDA MIRANDA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AGOSTINHO SIMONATO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FRANCISCO COELHO ÁVILA 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05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FRATERNIDADE E LUZ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06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LIONS SEBASTIÃ DE PAULA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07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NEWTRO FERREIRA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28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PRESIDENTE GETÚLIO VARGAS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09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PROF. CLAUDIONOR RIBEIRO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PROF. HOSANA SALLES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WILSON RESENDE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LICEU MUNIZ FREIRE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PETRONILHA VIDIGAL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PROF. DOMINGOS UBALDO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ZACHEU MOREIRA DA FRAGA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EEEM PACOTUBA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CAROLINA PASSOS GAIGHER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PROF. INAH WERNECK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BERNARDINO MONTEIRO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QUINTILIANO DE AZEVEDO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JOÃO BELY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EEEM EMÍLIO NEMER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CORONEL ANTÔNIO DUARTE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LEOPOLDINO ROCHA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WASHINGTON P. MEIRELES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ANTÔNIO JACQUES SOARES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JERÔNIMO MONTEIRO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DOMINGOS JOSÉ MARTINS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EEEM PROF. JOSÉ VEIGA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MONSENHOR ELIAS TOMASI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EEEM ANTÔNIO SABATINI SIMONI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EEEM ELIZABETE NAZÁRIO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SENADOR DIRCEU CARDOSO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PRESIDENTE KENNEDY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WALDEMIRO HEMERLY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VIRGINIA NOVA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PRESIDENTE LUEBCKE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EEEFM AGOSTINHO AGRIZZI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2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EEEM GUILHERME MILANEZZI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21" marR="3921" marT="39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36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de alunos que acertaram a questão </a:t>
                      </a:r>
                    </a:p>
                  </a:txBody>
                  <a:tcPr marL="3921" marR="3921" marT="39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317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472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670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398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533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574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486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445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567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561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MÉDIA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36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Percentual  </a:t>
                      </a:r>
                    </a:p>
                  </a:txBody>
                  <a:tcPr marL="3921" marR="3921" marT="39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3921" marR="3921" marT="39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3921" marR="3921" marT="39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051954" y="1397008"/>
          <a:ext cx="3040092" cy="4063983"/>
        </p:xfrm>
        <a:graphic>
          <a:graphicData uri="http://schemas.openxmlformats.org/drawingml/2006/table">
            <a:tbl>
              <a:tblPr/>
              <a:tblGrid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  <a:gridCol w="168894"/>
              </a:tblGrid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79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0" y="0"/>
          <a:ext cx="992985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285720" y="428605"/>
          <a:ext cx="8572560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136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dirty="0" smtClean="0"/>
              <a:t>		Em um pequeno estabelecimento comercial, a única forma de pagamento é em dinheiro. Jonas, o proprietário, trabalha no caixa. No início do dia, para usar como troco, Jonas dispõe, no caixa, de:</a:t>
            </a:r>
          </a:p>
          <a:p>
            <a:pPr algn="just"/>
            <a:r>
              <a:rPr lang="pt-BR" dirty="0" smtClean="0"/>
              <a:t>R$ 5,00 em moedas de R$ 0,25;</a:t>
            </a:r>
          </a:p>
          <a:p>
            <a:pPr algn="just"/>
            <a:r>
              <a:rPr lang="pt-BR" dirty="0" smtClean="0"/>
              <a:t>R$ 1,00 em moedas de R$ 0,05;</a:t>
            </a:r>
          </a:p>
          <a:p>
            <a:pPr algn="just"/>
            <a:r>
              <a:rPr lang="pt-BR" dirty="0" smtClean="0"/>
              <a:t>R$ 1,00 em moedas de R$ 0,10;</a:t>
            </a:r>
          </a:p>
          <a:p>
            <a:pPr algn="just"/>
            <a:r>
              <a:rPr lang="pt-BR" dirty="0" smtClean="0"/>
              <a:t>R$ 2,00 em moedas de R$ 1,00;</a:t>
            </a:r>
          </a:p>
          <a:p>
            <a:pPr algn="just"/>
            <a:r>
              <a:rPr lang="pt-BR" dirty="0" smtClean="0"/>
              <a:t>R$ 10,00 em cédulas de R$ 2,00;</a:t>
            </a:r>
          </a:p>
          <a:p>
            <a:pPr algn="just"/>
            <a:r>
              <a:rPr lang="pt-BR" dirty="0" smtClean="0"/>
              <a:t>R$ 20,00 em cédulas de R$ 5,00;</a:t>
            </a:r>
          </a:p>
          <a:p>
            <a:pPr algn="just"/>
            <a:r>
              <a:rPr lang="pt-BR" dirty="0" smtClean="0"/>
              <a:t>R$ 20,00 em cédulas de R$ 10,00;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7150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O primeiro cliente gastou R$ 16,75. Para pagar sua conta deu R$ 52,00, sendo uma cédula de R$ 50,00 e uma de R$ 2,00. Jonas deu de troco para o cliente: 1 moeda de R$ 0,25; 2 cédulas de R$ 10,00; 3 cédulas de R$ 5,00.</a:t>
            </a:r>
          </a:p>
          <a:p>
            <a:pPr algn="just"/>
            <a:r>
              <a:rPr lang="pt-BR" dirty="0" smtClean="0"/>
              <a:t>O segundo cliente gastou R$ 27,15. Para pagar deu R$ 42,25, sendo duas cédulas de R$ 20,00 e 9 moedas de R$ 0,25. Jonas deu de troco para o cliente: 1 moeda de R$ 0,10; 1 cédula de R$ 5,00; 5 cédulas de R$ 2,00.</a:t>
            </a:r>
          </a:p>
          <a:p>
            <a:pPr algn="just"/>
            <a:r>
              <a:rPr lang="pt-BR" dirty="0" smtClean="0"/>
              <a:t>O terceiro cliente gastou R$ 19,10. Se este cliente quiser pagar sua conta com uma cédulas de R$ 100,00, para </a:t>
            </a:r>
            <a:r>
              <a:rPr lang="pt-BR" dirty="0"/>
              <a:t>J</a:t>
            </a:r>
            <a:r>
              <a:rPr lang="pt-BR" dirty="0" smtClean="0"/>
              <a:t>onas fazer o troco é </a:t>
            </a:r>
            <a:r>
              <a:rPr lang="pt-BR" b="1" dirty="0" smtClean="0"/>
              <a:t>correto </a:t>
            </a:r>
            <a:r>
              <a:rPr lang="pt-BR" dirty="0" smtClean="0"/>
              <a:t>afirmar, que: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(A) a única forma de realizar o troco do terceiro cliente é Jonas dar 2 cédulas e o restante em moedas.</a:t>
            </a:r>
          </a:p>
          <a:p>
            <a:pPr algn="just"/>
            <a:r>
              <a:rPr lang="pt-BR" dirty="0" smtClean="0"/>
              <a:t>(B) o cliente levará todo o dinheiro de que Jonas dispõe para fazer o troco.</a:t>
            </a:r>
          </a:p>
          <a:p>
            <a:pPr algn="just"/>
            <a:r>
              <a:rPr lang="pt-BR" dirty="0" smtClean="0"/>
              <a:t>(C) não haverá dinheiro suficiente no caixa para que Jonas faça o troco.</a:t>
            </a:r>
          </a:p>
          <a:p>
            <a:pPr algn="just"/>
            <a:r>
              <a:rPr lang="pt-BR" dirty="0" smtClean="0"/>
              <a:t>(D) 31 moedas é o menor número de moedas que o terceiro cliente receberá de troco.</a:t>
            </a:r>
          </a:p>
          <a:p>
            <a:pPr algn="just"/>
            <a:r>
              <a:rPr lang="pt-BR" dirty="0" smtClean="0"/>
              <a:t>(E) a única forma de realizar o troco do terceiro cliente é Jonas dar 57 em moedas e o restante em cédulas.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Resposta Correta: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Letra (D ): 31 moedas é o menor número de moedas que o terceiro cliente receberá de troco.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168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85860"/>
            <a:ext cx="8686800" cy="521497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dirty="0" smtClean="0"/>
              <a:t>		Uma dose de um medicamento foi administrada a um paciente por via intravenosa. Enquanto a dose estava sendo administrada, a quantidade do medicamento na corrente sanguínea crescia. Imediatamente após cessar essa administração, a quantidade do medicamento começou a decrescer.</a:t>
            </a:r>
          </a:p>
          <a:p>
            <a:pPr algn="just">
              <a:buNone/>
            </a:pPr>
            <a:r>
              <a:rPr lang="pt-BR" dirty="0" smtClean="0"/>
              <a:t>		Um modelo matemático simplificado para avaliar a quantidade q, em </a:t>
            </a:r>
            <a:r>
              <a:rPr lang="pt-BR" dirty="0" err="1" smtClean="0"/>
              <a:t>mg</a:t>
            </a:r>
            <a:r>
              <a:rPr lang="pt-BR" dirty="0" smtClean="0"/>
              <a:t>, do medicamento, na corrente sanguínea, t horas após iniciada a administração, é q(t) = -</a:t>
            </a:r>
            <a:r>
              <a:rPr lang="pt-BR" dirty="0" err="1" smtClean="0"/>
              <a:t>t</a:t>
            </a:r>
            <a:r>
              <a:rPr lang="pt-BR" sz="3000" dirty="0" err="1" smtClean="0"/>
              <a:t>²</a:t>
            </a:r>
            <a:r>
              <a:rPr lang="pt-BR" sz="3000" dirty="0" smtClean="0"/>
              <a:t> + 7t + 60.</a:t>
            </a:r>
            <a:r>
              <a:rPr lang="pt-BR" dirty="0" smtClean="0"/>
              <a:t>	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2086</Words>
  <Application>Microsoft Office PowerPoint</Application>
  <PresentationFormat>Apresentação na tela (4:3)</PresentationFormat>
  <Paragraphs>2028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Simulado - 2014</vt:lpstr>
      <vt:lpstr>Apresentação do PowerPoint</vt:lpstr>
      <vt:lpstr>Apresentação do PowerPoint</vt:lpstr>
      <vt:lpstr>Apresentação do PowerPoint</vt:lpstr>
      <vt:lpstr>Questão 136</vt:lpstr>
      <vt:lpstr>Apresentação do PowerPoint</vt:lpstr>
      <vt:lpstr>Apresentação do PowerPoint</vt:lpstr>
      <vt:lpstr>Resposta Correta:</vt:lpstr>
      <vt:lpstr>Questão 168</vt:lpstr>
      <vt:lpstr>Apresentação do PowerPoint</vt:lpstr>
      <vt:lpstr>Resposta Correta:</vt:lpstr>
      <vt:lpstr>Questão 169</vt:lpstr>
      <vt:lpstr>Apresentação do PowerPoint</vt:lpstr>
      <vt:lpstr>Resposta Correta: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Poliana</dc:creator>
  <cp:lastModifiedBy>SEDU</cp:lastModifiedBy>
  <cp:revision>13</cp:revision>
  <dcterms:created xsi:type="dcterms:W3CDTF">2014-09-23T20:49:40Z</dcterms:created>
  <dcterms:modified xsi:type="dcterms:W3CDTF">2014-09-26T12:22:48Z</dcterms:modified>
</cp:coreProperties>
</file>